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Medium" charset="1" panose="02000000000000000000"/>
      <p:regular r:id="rId10"/>
    </p:embeddedFont>
    <p:embeddedFont>
      <p:font typeface="Poppins Medium Bold" charset="1" panose="02000000000000000000"/>
      <p:regular r:id="rId11"/>
    </p:embeddedFont>
    <p:embeddedFont>
      <p:font typeface="Open Sans Light" charset="1" panose="020B0306030504020204"/>
      <p:regular r:id="rId12"/>
    </p:embeddedFont>
    <p:embeddedFont>
      <p:font typeface="Open Sans Light Bold" charset="1" panose="020B0806030504020204"/>
      <p:regular r:id="rId13"/>
    </p:embeddedFont>
    <p:embeddedFont>
      <p:font typeface="Open Sans Light Italics" charset="1" panose="020B0306030504020204"/>
      <p:regular r:id="rId14"/>
    </p:embeddedFont>
    <p:embeddedFont>
      <p:font typeface="Open Sans Light Bold Italics" charset="1" panose="020B08060305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38" Target="slides/slide23.xml" Type="http://schemas.openxmlformats.org/officeDocument/2006/relationships/slide"/><Relationship Id="rId39" Target="slides/slide24.xml" Type="http://schemas.openxmlformats.org/officeDocument/2006/relationships/slide"/><Relationship Id="rId4" Target="theme/theme1.xml" Type="http://schemas.openxmlformats.org/officeDocument/2006/relationships/theme"/><Relationship Id="rId40" Target="slides/slide25.xml" Type="http://schemas.openxmlformats.org/officeDocument/2006/relationships/slide"/><Relationship Id="rId41" Target="slides/slide26.xml" Type="http://schemas.openxmlformats.org/officeDocument/2006/relationships/slide"/><Relationship Id="rId42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3270925">
            <a:off x="-3544218" y="152060"/>
            <a:ext cx="18947486" cy="13960650"/>
          </a:xfrm>
          <a:prstGeom prst="rect">
            <a:avLst/>
          </a:prstGeom>
          <a:solidFill>
            <a:srgbClr val="00367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626174" y="0"/>
            <a:ext cx="5661826" cy="3806833"/>
            <a:chOff x="0" y="0"/>
            <a:chExt cx="1930400" cy="12979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8546" t="24736" r="575" b="35067"/>
          <a:stretch>
            <a:fillRect/>
          </a:stretch>
        </p:blipFill>
        <p:spPr>
          <a:xfrm flipH="false" flipV="false" rot="0">
            <a:off x="14120661" y="4277033"/>
            <a:ext cx="3818955" cy="16891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31309" y="1250706"/>
            <a:ext cx="6843140" cy="524641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31309" y="3806833"/>
            <a:ext cx="8580422" cy="4733770"/>
            <a:chOff x="0" y="0"/>
            <a:chExt cx="11440563" cy="631169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730033"/>
              <a:ext cx="11440563" cy="581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pc="54" sz="2700">
                  <a:solidFill>
                    <a:srgbClr val="FFFFFF"/>
                  </a:solidFill>
                  <a:latin typeface="Poppins Medium"/>
                </a:rPr>
                <a:t>Letizia Pichon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60045"/>
              <a:ext cx="11440563" cy="4703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185"/>
                </a:lnSpc>
              </a:pPr>
              <a:r>
                <a:rPr lang="en-US" spc="125" sz="8350">
                  <a:solidFill>
                    <a:srgbClr val="FFFFFF"/>
                  </a:solidFill>
                  <a:latin typeface="Poppins Medium"/>
                </a:rPr>
                <a:t>Segmentez des clients d'un site e-commerce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31309" y="3103795"/>
            <a:ext cx="8115300" cy="45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Poppins Medium"/>
              </a:rPr>
              <a:t>Projet 5 - Data Scientist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6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313218" y="0"/>
            <a:ext cx="3974782" cy="396842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0316" t="0" r="6856" b="5602"/>
          <a:stretch>
            <a:fillRect/>
          </a:stretch>
        </p:blipFill>
        <p:spPr>
          <a:xfrm flipH="false" flipV="false" rot="0">
            <a:off x="701272" y="3940502"/>
            <a:ext cx="4295923" cy="44730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9219" b="0"/>
          <a:stretch>
            <a:fillRect/>
          </a:stretch>
        </p:blipFill>
        <p:spPr>
          <a:xfrm flipH="false" flipV="false" rot="0">
            <a:off x="5741119" y="3912582"/>
            <a:ext cx="4244896" cy="45288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599834" y="3912582"/>
            <a:ext cx="6952544" cy="452888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92055" y="533790"/>
            <a:ext cx="10222066" cy="1228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 Medium"/>
              </a:rPr>
              <a:t>Geographie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01272" y="3299260"/>
            <a:ext cx="6010279" cy="1282485"/>
            <a:chOff x="0" y="0"/>
            <a:chExt cx="8013705" cy="17099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Geographie - clients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92055" y="2832401"/>
            <a:ext cx="6010279" cy="3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5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5741119" y="3271340"/>
            <a:ext cx="6010279" cy="1282485"/>
            <a:chOff x="0" y="0"/>
            <a:chExt cx="8013705" cy="170998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Geographie - vendeurs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99834" y="3196256"/>
            <a:ext cx="6010279" cy="1282485"/>
            <a:chOff x="0" y="0"/>
            <a:chExt cx="8013705" cy="170998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Client et vendeur dans le meme état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64122" y="9569462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6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313218" y="0"/>
            <a:ext cx="3974782" cy="396842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0072" y="3205018"/>
            <a:ext cx="7532262" cy="510315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3205018"/>
            <a:ext cx="8043784" cy="509439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92055" y="533790"/>
            <a:ext cx="10222066" cy="1228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 Medium"/>
              </a:rPr>
              <a:t>Temps de livraison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70072" y="2685937"/>
            <a:ext cx="6010279" cy="1282485"/>
            <a:chOff x="0" y="0"/>
            <a:chExt cx="8013705" cy="170998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Temps de livraison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92055" y="2832401"/>
            <a:ext cx="6010279" cy="3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5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813738" y="6803015"/>
            <a:ext cx="6010279" cy="1282485"/>
            <a:chOff x="0" y="0"/>
            <a:chExt cx="8013705" cy="170998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Geographie - vendeurs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08982" y="2371685"/>
            <a:ext cx="6010279" cy="1596738"/>
            <a:chOff x="0" y="0"/>
            <a:chExt cx="8013705" cy="212898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8013705" cy="838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Différence entre la livraison prévu et la livraison réelle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562564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09658" y="586088"/>
            <a:ext cx="8672212" cy="8672212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595211">
            <a:off x="-3308314" y="350318"/>
            <a:ext cx="16864442" cy="12676911"/>
          </a:xfrm>
          <a:prstGeom prst="rect">
            <a:avLst/>
          </a:prstGeom>
          <a:solidFill>
            <a:srgbClr val="00367D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536820" y="2782307"/>
            <a:ext cx="6583310" cy="2580241"/>
            <a:chOff x="0" y="0"/>
            <a:chExt cx="8777747" cy="34403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90150"/>
              <a:ext cx="8777747" cy="1132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65"/>
                </a:lnSpc>
              </a:pPr>
              <a:r>
                <a:rPr lang="en-US" sz="2475">
                  <a:solidFill>
                    <a:srgbClr val="FFFFFF"/>
                  </a:solidFill>
                  <a:latin typeface="Poppins Medium"/>
                </a:rPr>
                <a:t>Clustering</a:t>
              </a:r>
            </a:p>
            <a:p>
              <a:pPr>
                <a:lnSpc>
                  <a:spcPts val="346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8777747" cy="1635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</a:rPr>
                <a:t>Modélisation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36820" y="5434942"/>
            <a:ext cx="6583310" cy="2198687"/>
            <a:chOff x="0" y="0"/>
            <a:chExt cx="8777747" cy="293158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190150"/>
              <a:ext cx="8777747" cy="623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24"/>
                </a:lnSpc>
              </a:pPr>
              <a:r>
                <a:rPr lang="en-US" sz="2874">
                  <a:solidFill>
                    <a:srgbClr val="FFFFFF"/>
                  </a:solidFill>
                  <a:latin typeface="Poppins Medium"/>
                </a:rPr>
                <a:t>Métrique choisie : </a:t>
              </a:r>
              <a:r>
                <a:rPr lang="en-US" u="sng" sz="2874">
                  <a:solidFill>
                    <a:srgbClr val="FFFFFF"/>
                  </a:solidFill>
                  <a:latin typeface="Poppins Medium"/>
                </a:rPr>
                <a:t>Silhouette score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8777747" cy="1635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51126" y="5520826"/>
            <a:ext cx="3911403" cy="41247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271257" y="5421277"/>
            <a:ext cx="4051174" cy="42243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386046" y="5421277"/>
            <a:ext cx="4003802" cy="422430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280669" y="929885"/>
            <a:ext cx="13726662" cy="1597858"/>
            <a:chOff x="0" y="0"/>
            <a:chExt cx="18302216" cy="213047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8302216" cy="1228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367D"/>
                  </a:solidFill>
                  <a:latin typeface="Poppins Medium"/>
                </a:rPr>
                <a:t>Les modèles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54275"/>
              <a:ext cx="18302216" cy="676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8397" y="2961665"/>
            <a:ext cx="4356861" cy="1924325"/>
            <a:chOff x="0" y="0"/>
            <a:chExt cx="5809148" cy="25657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Kmeans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23455"/>
              <a:ext cx="5809148" cy="2201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Basé sur les centroïdes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La similarité  mesurée en utilisant la distance euclidienne.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5569" y="2961665"/>
            <a:ext cx="4356861" cy="667269"/>
            <a:chOff x="0" y="0"/>
            <a:chExt cx="5809148" cy="88969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DBSCAN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23455"/>
              <a:ext cx="5809148" cy="525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Basé sur la densité.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02439" y="3077904"/>
            <a:ext cx="4356861" cy="667269"/>
            <a:chOff x="0" y="0"/>
            <a:chExt cx="5809148" cy="88969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Birch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23455"/>
              <a:ext cx="5809148" cy="525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Clustering hiérarchique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13006" y="2485673"/>
            <a:ext cx="12494325" cy="594155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280669" y="929885"/>
            <a:ext cx="13726662" cy="1597858"/>
            <a:chOff x="0" y="0"/>
            <a:chExt cx="18302216" cy="213047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8302216" cy="1228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367D"/>
                  </a:solidFill>
                  <a:latin typeface="Poppins Medium"/>
                </a:rPr>
                <a:t>Preprocessing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54275"/>
              <a:ext cx="18302216" cy="676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5221" y="3160119"/>
            <a:ext cx="4923555" cy="346252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28087" y="3142698"/>
            <a:ext cx="4903345" cy="349736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401129" y="3142698"/>
            <a:ext cx="4958474" cy="347450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2612571" y="7514334"/>
            <a:ext cx="4356861" cy="667314"/>
            <a:chOff x="0" y="0"/>
            <a:chExt cx="5809148" cy="88975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Birch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23455"/>
              <a:ext cx="5809148" cy="525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Silhouette score : -0.</a:t>
              </a: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72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8567" y="7514334"/>
            <a:ext cx="4356861" cy="667314"/>
            <a:chOff x="0" y="0"/>
            <a:chExt cx="5809148" cy="88975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Kmeans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23455"/>
              <a:ext cx="5809148" cy="525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Silhouette score : 0.40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5569" y="7514334"/>
            <a:ext cx="4356861" cy="667314"/>
            <a:chOff x="0" y="0"/>
            <a:chExt cx="5809148" cy="88975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DBSCAN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23455"/>
              <a:ext cx="5809148" cy="525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Silhouette score : -0.28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80669" y="929885"/>
            <a:ext cx="13726662" cy="1597858"/>
            <a:chOff x="0" y="0"/>
            <a:chExt cx="18302216" cy="213047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18302216" cy="1228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367D"/>
                  </a:solidFill>
                  <a:latin typeface="Poppins Medium"/>
                </a:rPr>
                <a:t>Choix de l'algorithme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454275"/>
              <a:ext cx="18302216" cy="676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42424"/>
                  </a:solidFill>
                  <a:latin typeface="Poppins Medium"/>
                </a:rPr>
                <a:t>Données de test : RFM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975044"/>
            <a:ext cx="5307205" cy="352942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44681" y="2975044"/>
            <a:ext cx="5228774" cy="352942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16774" y="2975044"/>
            <a:ext cx="5169832" cy="3595264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2612571" y="7514334"/>
            <a:ext cx="4356861" cy="667314"/>
            <a:chOff x="0" y="0"/>
            <a:chExt cx="5809148" cy="88975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MinMax Scalar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23455"/>
              <a:ext cx="5809148" cy="525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Silhouette score : </a:t>
              </a: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0.52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8567" y="7514334"/>
            <a:ext cx="4356861" cy="667314"/>
            <a:chOff x="0" y="0"/>
            <a:chExt cx="5809148" cy="88975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Standard Scalar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23455"/>
              <a:ext cx="5809148" cy="525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Silhouette score : 0.40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65569" y="7514334"/>
            <a:ext cx="4356861" cy="667314"/>
            <a:chOff x="0" y="0"/>
            <a:chExt cx="5809148" cy="88975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31356E"/>
                  </a:solidFill>
                  <a:latin typeface="Poppins Medium Bold"/>
                </a:rPr>
                <a:t>Robust Scalar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23455"/>
              <a:ext cx="5809148" cy="525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Silhouette score : 0.54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80669" y="929885"/>
            <a:ext cx="13726662" cy="1597858"/>
            <a:chOff x="0" y="0"/>
            <a:chExt cx="18302216" cy="213047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18302216" cy="1228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367D"/>
                  </a:solidFill>
                  <a:latin typeface="Poppins Medium"/>
                </a:rPr>
                <a:t>Choix du Scalar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454275"/>
              <a:ext cx="18302216" cy="676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42424"/>
                  </a:solidFill>
                  <a:latin typeface="Poppins Medium"/>
                </a:rPr>
                <a:t>Données de test : RFM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60267" y="2459619"/>
            <a:ext cx="4430533" cy="30811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845323" y="2858391"/>
            <a:ext cx="7297738" cy="639990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60267" y="6134096"/>
            <a:ext cx="4940243" cy="3124204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6083851" y="718731"/>
            <a:ext cx="6441447" cy="986597"/>
            <a:chOff x="0" y="0"/>
            <a:chExt cx="8588595" cy="131546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8588595" cy="95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  <a:r>
                <a:rPr lang="en-US" sz="4731">
                  <a:solidFill>
                    <a:srgbClr val="31356E"/>
                  </a:solidFill>
                  <a:latin typeface="Poppins Medium Bold"/>
                </a:rPr>
                <a:t>MinMax Scalar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69029"/>
              <a:ext cx="8588595" cy="772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  <a:r>
                <a:rPr lang="en-US" sz="3548">
                  <a:solidFill>
                    <a:srgbClr val="242424"/>
                  </a:solidFill>
                  <a:latin typeface="Poppins Medium"/>
                </a:rPr>
                <a:t>Silhouette score : </a:t>
              </a:r>
              <a:r>
                <a:rPr lang="en-US" sz="3548">
                  <a:solidFill>
                    <a:srgbClr val="242424"/>
                  </a:solidFill>
                  <a:latin typeface="Poppins Medium"/>
                </a:rPr>
                <a:t>0.52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50811" y="2747577"/>
            <a:ext cx="4932449" cy="313783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50811" y="6554171"/>
            <a:ext cx="4774093" cy="328492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580824" y="2747577"/>
            <a:ext cx="4495616" cy="305169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580824" y="6580478"/>
            <a:ext cx="4533730" cy="312920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5923277" y="718731"/>
            <a:ext cx="6441447" cy="1704650"/>
            <a:chOff x="0" y="0"/>
            <a:chExt cx="8588595" cy="227286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8588595" cy="1914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  <a:r>
                <a:rPr lang="en-US" sz="4731">
                  <a:solidFill>
                    <a:srgbClr val="31356E"/>
                  </a:solidFill>
                  <a:latin typeface="Poppins Medium Bold"/>
                </a:rPr>
                <a:t>Test sur différentes données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326521"/>
              <a:ext cx="8588595" cy="772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950811" y="1571056"/>
            <a:ext cx="4356861" cy="667269"/>
            <a:chOff x="0" y="0"/>
            <a:chExt cx="5809148" cy="88969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23455"/>
              <a:ext cx="5809148" cy="525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Toutes les données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159427" y="5551773"/>
            <a:ext cx="4356861" cy="667269"/>
            <a:chOff x="0" y="0"/>
            <a:chExt cx="5809148" cy="88969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23455"/>
              <a:ext cx="5809148" cy="525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RFM + behavior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438142" y="1571056"/>
            <a:ext cx="4356861" cy="667269"/>
            <a:chOff x="0" y="0"/>
            <a:chExt cx="5809148" cy="88969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23455"/>
              <a:ext cx="5809148" cy="525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RFM + satisfaction + time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580824" y="5551773"/>
            <a:ext cx="4356861" cy="667269"/>
            <a:chOff x="0" y="0"/>
            <a:chExt cx="5809148" cy="88969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5809148" cy="6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23455"/>
              <a:ext cx="5809148" cy="525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42424"/>
                  </a:solidFill>
                  <a:latin typeface="Poppins Medium"/>
                </a:rPr>
                <a:t>RFM + behavior + time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56795" y="2220744"/>
            <a:ext cx="5747260" cy="367111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992209" y="5891862"/>
            <a:ext cx="5476431" cy="391848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564471" y="2718931"/>
            <a:ext cx="8288343" cy="5972775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923277" y="718731"/>
            <a:ext cx="6441447" cy="1704650"/>
            <a:chOff x="0" y="0"/>
            <a:chExt cx="8588595" cy="227286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8588595" cy="1914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  <a:r>
                <a:rPr lang="en-US" sz="4731">
                  <a:solidFill>
                    <a:srgbClr val="31356E"/>
                  </a:solidFill>
                  <a:latin typeface="Poppins Medium Bold"/>
                </a:rPr>
                <a:t>Test sur différentes données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26521"/>
              <a:ext cx="8588595" cy="772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4439" t="0" r="21252" b="0"/>
          <a:stretch>
            <a:fillRect/>
          </a:stretch>
        </p:blipFill>
        <p:spPr>
          <a:xfrm flipH="false" flipV="false" rot="0">
            <a:off x="12530503" y="-241575"/>
            <a:ext cx="7594090" cy="10528575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7186307">
            <a:off x="-2955790" y="-4263428"/>
            <a:ext cx="18822226" cy="15081846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128070" y="7568663"/>
            <a:ext cx="3138957" cy="2718337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88650" y="4690709"/>
            <a:ext cx="8990329" cy="3257894"/>
            <a:chOff x="0" y="0"/>
            <a:chExt cx="11987105" cy="434385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11987105" cy="1742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367D"/>
                  </a:solidFill>
                  <a:latin typeface="Poppins Medium Bold"/>
                </a:rPr>
                <a:t>            : </a:t>
              </a:r>
              <a:r>
                <a:rPr lang="en-US" sz="2900">
                  <a:solidFill>
                    <a:srgbClr val="00367D"/>
                  </a:solidFill>
                  <a:latin typeface="Poppins Medium Bold"/>
                </a:rPr>
                <a:t>entreprise brésilienne qui propose une solution de vente sur les marketplaces en ligne.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37013"/>
              <a:ext cx="11987105" cy="1506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34"/>
                </a:lnSpc>
              </a:pPr>
              <a:r>
                <a:rPr lang="en-US" sz="2524">
                  <a:solidFill>
                    <a:srgbClr val="00367D"/>
                  </a:solidFill>
                  <a:latin typeface="Poppins Medium Bold"/>
                </a:rPr>
                <a:t>OBJECTIF</a:t>
              </a:r>
              <a:r>
                <a:rPr lang="en-US" sz="2524">
                  <a:solidFill>
                    <a:srgbClr val="00367D"/>
                  </a:solidFill>
                  <a:latin typeface="Poppins Medium"/>
                </a:rPr>
                <a:t> : </a:t>
              </a:r>
            </a:p>
            <a:p>
              <a:pPr>
                <a:lnSpc>
                  <a:spcPts val="2835"/>
                </a:lnSpc>
              </a:pPr>
              <a:r>
                <a:rPr lang="en-US" sz="2025">
                  <a:solidFill>
                    <a:srgbClr val="242424"/>
                  </a:solidFill>
                  <a:latin typeface="Poppins Medium"/>
                </a:rPr>
                <a:t>      </a:t>
              </a:r>
              <a:r>
                <a:rPr lang="en-US" sz="2025">
                  <a:solidFill>
                    <a:srgbClr val="00367D"/>
                  </a:solidFill>
                  <a:latin typeface="Poppins Medium Bold"/>
                </a:rPr>
                <a:t>Ségmentation des clients </a:t>
              </a:r>
              <a:r>
                <a:rPr lang="en-US" sz="2025">
                  <a:solidFill>
                    <a:srgbClr val="242424"/>
                  </a:solidFill>
                  <a:latin typeface="Poppins Medium"/>
                </a:rPr>
                <a:t>afin d'améliorer leurs </a:t>
              </a:r>
              <a:r>
                <a:rPr lang="en-US" sz="2025">
                  <a:solidFill>
                    <a:srgbClr val="00367D"/>
                  </a:solidFill>
                  <a:latin typeface="Poppins Medium Bold"/>
                </a:rPr>
                <a:t>compagnes de  </a:t>
              </a:r>
            </a:p>
            <a:p>
              <a:pPr algn="l" marL="0" indent="0" lvl="0">
                <a:lnSpc>
                  <a:spcPts val="2835"/>
                </a:lnSpc>
                <a:spcBef>
                  <a:spcPct val="0"/>
                </a:spcBef>
              </a:pPr>
              <a:r>
                <a:rPr lang="en-US" sz="2025">
                  <a:solidFill>
                    <a:srgbClr val="00367D"/>
                  </a:solidFill>
                  <a:latin typeface="Poppins Medium Bold"/>
                </a:rPr>
                <a:t>      communication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88650" y="1263354"/>
            <a:ext cx="11623905" cy="244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367D"/>
                </a:solidFill>
                <a:latin typeface="Poppins Medium"/>
              </a:rPr>
              <a:t>Présentation de la mission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8546" t="24736" r="575" b="35067"/>
          <a:stretch>
            <a:fillRect/>
          </a:stretch>
        </p:blipFill>
        <p:spPr>
          <a:xfrm flipH="false" flipV="false" rot="0">
            <a:off x="1398175" y="4515305"/>
            <a:ext cx="1226453" cy="54247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64122" y="9569462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28397" y="3102201"/>
            <a:ext cx="9235714" cy="47413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476675" y="3102201"/>
            <a:ext cx="6247105" cy="474132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6083851" y="718731"/>
            <a:ext cx="6441447" cy="1704650"/>
            <a:chOff x="0" y="0"/>
            <a:chExt cx="8588595" cy="227286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8588595" cy="1914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  <a:r>
                <a:rPr lang="en-US" sz="4731">
                  <a:solidFill>
                    <a:srgbClr val="31356E"/>
                  </a:solidFill>
                  <a:latin typeface="Poppins Medium Bold"/>
                </a:rPr>
                <a:t>Test sur différentes données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26521"/>
              <a:ext cx="8588595" cy="772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83851" y="1077791"/>
            <a:ext cx="6441447" cy="986531"/>
            <a:chOff x="0" y="0"/>
            <a:chExt cx="8588595" cy="131537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8588595" cy="95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369029"/>
              <a:ext cx="8588595" cy="772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  <a:r>
                <a:rPr lang="en-US" sz="3548">
                  <a:solidFill>
                    <a:srgbClr val="242424"/>
                  </a:solidFill>
                  <a:latin typeface="Poppins Medium"/>
                </a:rPr>
                <a:t>Silhouette score : </a:t>
              </a:r>
              <a:r>
                <a:rPr lang="en-US" sz="3548">
                  <a:solidFill>
                    <a:srgbClr val="242424"/>
                  </a:solidFill>
                  <a:latin typeface="Poppins Medium"/>
                </a:rPr>
                <a:t>0.73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44144" y="8453782"/>
            <a:ext cx="1708276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Variables non différenciée dans les clusters de façon pertinance pour l'équipe marketing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73723" y="3284050"/>
            <a:ext cx="12032615" cy="607306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083851" y="718731"/>
            <a:ext cx="6441447" cy="986531"/>
            <a:chOff x="0" y="0"/>
            <a:chExt cx="8588595" cy="131537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8588595" cy="95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  <a:r>
                <a:rPr lang="en-US" sz="4731">
                  <a:solidFill>
                    <a:srgbClr val="31356E"/>
                  </a:solidFill>
                  <a:latin typeface="Poppins Medium Bold"/>
                </a:rPr>
                <a:t>Choix des données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69029"/>
              <a:ext cx="8588595" cy="772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83851" y="1077791"/>
            <a:ext cx="6441447" cy="986531"/>
            <a:chOff x="0" y="0"/>
            <a:chExt cx="8588595" cy="131537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8588595" cy="95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369029"/>
              <a:ext cx="8588595" cy="772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28397" y="2307615"/>
            <a:ext cx="11417417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Observation de trois variables qui differencient les groupes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2063" y="4338556"/>
            <a:ext cx="3717320" cy="3580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Silhouette score: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0.50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Silhouette score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après optimisation: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0.51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45269" y="-937059"/>
            <a:ext cx="21675739" cy="1137976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595211">
            <a:off x="-3308314" y="447183"/>
            <a:ext cx="16864442" cy="12676911"/>
          </a:xfrm>
          <a:prstGeom prst="rect">
            <a:avLst/>
          </a:prstGeom>
          <a:solidFill>
            <a:srgbClr val="00367D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857807" y="6250499"/>
            <a:ext cx="4661087" cy="40365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91772" y="3853380"/>
            <a:ext cx="7939424" cy="2580241"/>
            <a:chOff x="0" y="0"/>
            <a:chExt cx="10585899" cy="34403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190150"/>
              <a:ext cx="10585899" cy="1132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65"/>
                </a:lnSpc>
              </a:pPr>
              <a:r>
                <a:rPr lang="en-US" sz="2475">
                  <a:solidFill>
                    <a:srgbClr val="FFFFFF"/>
                  </a:solidFill>
                  <a:latin typeface="Poppins Medium"/>
                </a:rPr>
                <a:t>Au bout de combien de temps faut re-entreiner notre algorithme?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585899" cy="1635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</a:rPr>
                <a:t>Maintenance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0933" y="9569462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1991" b="64195"/>
          <a:stretch>
            <a:fillRect/>
          </a:stretch>
        </p:blipFill>
        <p:spPr>
          <a:xfrm flipH="false" flipV="false" rot="0">
            <a:off x="3473146" y="2896797"/>
            <a:ext cx="11341707" cy="588321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083851" y="718731"/>
            <a:ext cx="6441447" cy="2182612"/>
            <a:chOff x="0" y="0"/>
            <a:chExt cx="8588595" cy="291014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8588595" cy="2542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77"/>
                </a:lnSpc>
              </a:pPr>
              <a:r>
                <a:rPr lang="en-US" sz="4231">
                  <a:solidFill>
                    <a:srgbClr val="31356E"/>
                  </a:solidFill>
                  <a:latin typeface="Poppins Medium Bold"/>
                </a:rPr>
                <a:t>Stratégie évaluation de l'algorithme - Partie 1/3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63803"/>
              <a:ext cx="8588595" cy="772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1587" y="9514307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70873" r="0" b="0"/>
          <a:stretch>
            <a:fillRect/>
          </a:stretch>
        </p:blipFill>
        <p:spPr>
          <a:xfrm flipH="false" flipV="false" rot="0">
            <a:off x="3988050" y="3553486"/>
            <a:ext cx="11784471" cy="487374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83851" y="1728834"/>
            <a:ext cx="6441447" cy="59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083851" y="2087893"/>
            <a:ext cx="6441447" cy="59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083851" y="2446953"/>
            <a:ext cx="6441447" cy="59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1587" y="9514307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23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923277" y="704203"/>
            <a:ext cx="6441447" cy="2182612"/>
            <a:chOff x="0" y="0"/>
            <a:chExt cx="8588595" cy="291014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8588595" cy="2542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77"/>
                </a:lnSpc>
              </a:pPr>
              <a:r>
                <a:rPr lang="en-US" sz="4231">
                  <a:solidFill>
                    <a:srgbClr val="31356E"/>
                  </a:solidFill>
                  <a:latin typeface="Poppins Medium Bold"/>
                </a:rPr>
                <a:t>Stratégie évaluation de l'algorithme - Partie 2/3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963803"/>
              <a:ext cx="8588595" cy="772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6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88" y="1488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429717" y="8428717"/>
            <a:ext cx="1859770" cy="1856795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85592" y="1726106"/>
            <a:ext cx="12615880" cy="683478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083851" y="718731"/>
            <a:ext cx="6441447" cy="970474"/>
            <a:chOff x="0" y="0"/>
            <a:chExt cx="8588595" cy="129396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8588595" cy="95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77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64037"/>
              <a:ext cx="8588595" cy="756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7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83851" y="1077791"/>
            <a:ext cx="6441447" cy="972528"/>
            <a:chOff x="0" y="0"/>
            <a:chExt cx="8588595" cy="129670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8588595" cy="938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6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350359"/>
              <a:ext cx="8588595" cy="772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484055" y="8944306"/>
            <a:ext cx="10639368" cy="53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2"/>
              </a:lnSpc>
            </a:pPr>
            <a:r>
              <a:rPr lang="en-US" sz="3166">
                <a:solidFill>
                  <a:srgbClr val="D6D7DD"/>
                </a:solidFill>
                <a:latin typeface="Poppins Medium"/>
              </a:rPr>
              <a:t>Il faudrait relancer l'entrainement après 8 semaines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587" y="9514307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24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193340" y="427149"/>
            <a:ext cx="10800384" cy="1553638"/>
            <a:chOff x="0" y="0"/>
            <a:chExt cx="14400512" cy="207151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14400512" cy="169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77"/>
                </a:lnSpc>
              </a:pPr>
              <a:r>
                <a:rPr lang="en-US" sz="4231">
                  <a:solidFill>
                    <a:srgbClr val="FFFFFF"/>
                  </a:solidFill>
                  <a:latin typeface="Poppins Medium Bold"/>
                </a:rPr>
                <a:t>Stratégie évaluation de l'algorithme - Partie 3/3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13048"/>
              <a:ext cx="14400512" cy="784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0036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313218" y="0"/>
            <a:ext cx="3974782" cy="396842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78951" y="630655"/>
            <a:ext cx="10222066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pc="120" sz="8000">
                <a:solidFill>
                  <a:srgbClr val="FFFFFF"/>
                </a:solidFill>
                <a:latin typeface="Poppins Medium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78951" y="2488421"/>
            <a:ext cx="9051849" cy="3374260"/>
            <a:chOff x="0" y="0"/>
            <a:chExt cx="12069131" cy="449901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2069131" cy="622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1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Poppins Medium"/>
                </a:rPr>
                <a:t>Mise en place d'un algorithme de clustering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99123"/>
              <a:ext cx="12069131" cy="2945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5145" indent="-272572" lvl="1">
                <a:lnSpc>
                  <a:spcPts val="3534"/>
                </a:lnSpc>
                <a:buFont typeface="Arial"/>
                <a:buChar char="•"/>
              </a:pPr>
              <a:r>
                <a:rPr lang="en-US" sz="2524">
                  <a:solidFill>
                    <a:srgbClr val="FFFFFF"/>
                  </a:solidFill>
                  <a:latin typeface="Poppins Medium"/>
                </a:rPr>
                <a:t>Silhouette score : 0.51</a:t>
              </a:r>
            </a:p>
            <a:p>
              <a:pPr marL="545145" indent="-272572" lvl="1">
                <a:lnSpc>
                  <a:spcPts val="3534"/>
                </a:lnSpc>
                <a:buFont typeface="Arial"/>
                <a:buChar char="•"/>
              </a:pPr>
              <a:r>
                <a:rPr lang="en-US" sz="2524">
                  <a:solidFill>
                    <a:srgbClr val="FFFFFF"/>
                  </a:solidFill>
                  <a:latin typeface="Poppins Medium"/>
                </a:rPr>
                <a:t>Insight métiers: </a:t>
              </a:r>
            </a:p>
            <a:p>
              <a:pPr marL="1090290" indent="-363430" lvl="2">
                <a:lnSpc>
                  <a:spcPts val="3534"/>
                </a:lnSpc>
                <a:buFont typeface="Arial"/>
                <a:buChar char="⚬"/>
              </a:pPr>
              <a:r>
                <a:rPr lang="en-US" sz="2524">
                  <a:solidFill>
                    <a:srgbClr val="FFFFFF"/>
                  </a:solidFill>
                  <a:latin typeface="Poppins Medium"/>
                </a:rPr>
                <a:t>Récence des achats </a:t>
              </a:r>
            </a:p>
            <a:p>
              <a:pPr marL="1090290" indent="-363430" lvl="2">
                <a:lnSpc>
                  <a:spcPts val="3534"/>
                </a:lnSpc>
                <a:buFont typeface="Arial"/>
                <a:buChar char="⚬"/>
              </a:pPr>
              <a:r>
                <a:rPr lang="en-US" sz="2524">
                  <a:solidFill>
                    <a:srgbClr val="FFFFFF"/>
                  </a:solidFill>
                  <a:latin typeface="Poppins Medium"/>
                </a:rPr>
                <a:t>Localisation du vendeur et acheteur</a:t>
              </a:r>
            </a:p>
            <a:p>
              <a:pPr algn="l" marL="1090290" indent="-363430" lvl="2">
                <a:lnSpc>
                  <a:spcPts val="3534"/>
                </a:lnSpc>
                <a:buFont typeface="Arial"/>
                <a:buChar char="⚬"/>
              </a:pPr>
              <a:r>
                <a:rPr lang="en-US" sz="2524">
                  <a:solidFill>
                    <a:srgbClr val="FFFFFF"/>
                  </a:solidFill>
                  <a:latin typeface="Poppins Medium"/>
                </a:rPr>
                <a:t>Satisfaction (note)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8951" y="6936059"/>
            <a:ext cx="9264952" cy="1500889"/>
            <a:chOff x="0" y="0"/>
            <a:chExt cx="12353270" cy="200118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12353270" cy="612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89"/>
                </a:lnSpc>
                <a:spcBef>
                  <a:spcPct val="0"/>
                </a:spcBef>
              </a:pPr>
              <a:r>
                <a:rPr lang="en-US" sz="3074">
                  <a:solidFill>
                    <a:srgbClr val="FFFFFF"/>
                  </a:solidFill>
                  <a:latin typeface="Poppins Medium"/>
                </a:rPr>
                <a:t>Analyse de maintenence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327698"/>
              <a:ext cx="12353270" cy="579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4"/>
                </a:lnSpc>
                <a:spcBef>
                  <a:spcPct val="0"/>
                </a:spcBef>
              </a:pPr>
              <a:r>
                <a:rPr lang="en-US" sz="2574">
                  <a:solidFill>
                    <a:srgbClr val="FFFFFF"/>
                  </a:solidFill>
                  <a:latin typeface="Poppins Medium"/>
                </a:rPr>
                <a:t>Besoin de relancer l'entrainement après 8 semaines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1587" y="9514307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0036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49299" y="4524389"/>
            <a:ext cx="10222066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pc="120" sz="8000">
                <a:solidFill>
                  <a:srgbClr val="FFFFFF"/>
                </a:solidFill>
                <a:latin typeface="Poppins Medium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024165" y="2475893"/>
            <a:ext cx="11476824" cy="7029220"/>
            <a:chOff x="0" y="0"/>
            <a:chExt cx="3124867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124867" cy="1913890"/>
            </a:xfrm>
            <a:custGeom>
              <a:avLst/>
              <a:gdLst/>
              <a:ahLst/>
              <a:cxnLst/>
              <a:rect r="r" b="b" t="t" l="l"/>
              <a:pathLst>
                <a:path h="1913890" w="3124867">
                  <a:moveTo>
                    <a:pt x="0" y="0"/>
                  </a:moveTo>
                  <a:lnTo>
                    <a:pt x="3124867" y="0"/>
                  </a:lnTo>
                  <a:lnTo>
                    <a:pt x="312486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10391" y="2687353"/>
            <a:ext cx="10904373" cy="660629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838049" y="628097"/>
            <a:ext cx="12449951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367D"/>
                </a:solidFill>
                <a:latin typeface="Poppins Medium"/>
              </a:rPr>
              <a:t>Les données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4938" y="3181899"/>
            <a:ext cx="7016231" cy="5114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6738" indent="-283369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242424"/>
                </a:solidFill>
                <a:latin typeface="Poppins Medium"/>
              </a:rPr>
              <a:t>9 Tables</a:t>
            </a:r>
          </a:p>
          <a:p>
            <a:pPr>
              <a:lnSpc>
                <a:spcPts val="3675"/>
              </a:lnSpc>
            </a:pPr>
          </a:p>
          <a:p>
            <a:pPr marL="566738" indent="-283369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242424"/>
                </a:solidFill>
                <a:latin typeface="Poppins Medium"/>
              </a:rPr>
              <a:t>96096 clients uniques</a:t>
            </a:r>
          </a:p>
          <a:p>
            <a:pPr>
              <a:lnSpc>
                <a:spcPts val="3675"/>
              </a:lnSpc>
            </a:pPr>
          </a:p>
          <a:p>
            <a:pPr marL="566738" indent="-283369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242424"/>
                </a:solidFill>
                <a:latin typeface="Poppins Medium"/>
              </a:rPr>
              <a:t>3095 vendeurs</a:t>
            </a:r>
          </a:p>
          <a:p>
            <a:pPr>
              <a:lnSpc>
                <a:spcPts val="3675"/>
              </a:lnSpc>
            </a:pPr>
          </a:p>
          <a:p>
            <a:pPr marL="566738" indent="-283369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242424"/>
                </a:solidFill>
                <a:latin typeface="Poppins Medium"/>
              </a:rPr>
              <a:t>32951 produits</a:t>
            </a:r>
          </a:p>
          <a:p>
            <a:pPr>
              <a:lnSpc>
                <a:spcPts val="3675"/>
              </a:lnSpc>
            </a:pPr>
          </a:p>
          <a:p>
            <a:pPr marL="566738" indent="-283369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242424"/>
                </a:solidFill>
                <a:latin typeface="Poppins Medium"/>
              </a:rPr>
              <a:t>99441 ordres</a:t>
            </a:r>
          </a:p>
          <a:p>
            <a:pPr>
              <a:lnSpc>
                <a:spcPts val="3675"/>
              </a:lnSpc>
            </a:pPr>
          </a:p>
          <a:p>
            <a:pPr marL="566738" indent="-283369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242424"/>
                </a:solidFill>
                <a:latin typeface="Poppins Medium"/>
              </a:rPr>
              <a:t>98410 reviews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4122" y="9569462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06828" y="0"/>
            <a:ext cx="6781172" cy="4559446"/>
            <a:chOff x="0" y="0"/>
            <a:chExt cx="1930400" cy="12979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1623066" y="5960219"/>
            <a:ext cx="6781172" cy="4559446"/>
            <a:chOff x="0" y="0"/>
            <a:chExt cx="1930400" cy="1297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786120" y="3271492"/>
            <a:ext cx="4455064" cy="445506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37846" y="116586"/>
              <a:ext cx="6274308" cy="6116828"/>
            </a:xfrm>
            <a:custGeom>
              <a:avLst/>
              <a:gdLst/>
              <a:ahLst/>
              <a:cxnLst/>
              <a:rect r="r" b="b" t="t" l="l"/>
              <a:pathLst>
                <a:path h="6116828" w="627430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blipFill>
              <a:blip r:embed="rId2"/>
              <a:stretch>
                <a:fillRect l="-9716" r="-9716" t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583207" y="6853557"/>
            <a:ext cx="4476113" cy="323405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28944" y="4195047"/>
            <a:ext cx="5015743" cy="4275535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28700" y="383252"/>
            <a:ext cx="7016231" cy="8875048"/>
            <a:chOff x="0" y="0"/>
            <a:chExt cx="9354975" cy="1183339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792604"/>
              <a:ext cx="9354975" cy="9913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6738" indent="-283369" lvl="1">
                <a:lnSpc>
                  <a:spcPts val="3675"/>
                </a:lnSpc>
                <a:buFont typeface="Arial"/>
                <a:buChar char="•"/>
              </a:pPr>
              <a:r>
                <a:rPr lang="en-US" sz="2625">
                  <a:solidFill>
                    <a:srgbClr val="242424"/>
                  </a:solidFill>
                  <a:latin typeface="Poppins Medium"/>
                </a:rPr>
                <a:t>Garder que les commandes 'DELIVERED'</a:t>
              </a:r>
            </a:p>
            <a:p>
              <a:pPr>
                <a:lnSpc>
                  <a:spcPts val="3675"/>
                </a:lnSpc>
              </a:pPr>
            </a:p>
            <a:p>
              <a:pPr marL="566738" indent="-283369" lvl="1">
                <a:lnSpc>
                  <a:spcPts val="3675"/>
                </a:lnSpc>
                <a:buFont typeface="Arial"/>
                <a:buChar char="•"/>
              </a:pPr>
              <a:r>
                <a:rPr lang="en-US" sz="2625">
                  <a:solidFill>
                    <a:srgbClr val="242424"/>
                  </a:solidFill>
                  <a:latin typeface="Poppins Medium"/>
                </a:rPr>
                <a:t>Regrouper les catégories des produits en 9 catégories</a:t>
              </a:r>
            </a:p>
            <a:p>
              <a:pPr>
                <a:lnSpc>
                  <a:spcPts val="3675"/>
                </a:lnSpc>
              </a:pPr>
            </a:p>
            <a:p>
              <a:pPr>
                <a:lnSpc>
                  <a:spcPts val="3675"/>
                </a:lnSpc>
              </a:pPr>
            </a:p>
            <a:p>
              <a:pPr>
                <a:lnSpc>
                  <a:spcPts val="3675"/>
                </a:lnSpc>
              </a:pPr>
            </a:p>
            <a:p>
              <a:pPr>
                <a:lnSpc>
                  <a:spcPts val="3675"/>
                </a:lnSpc>
              </a:pPr>
            </a:p>
            <a:p>
              <a:pPr>
                <a:lnSpc>
                  <a:spcPts val="3675"/>
                </a:lnSpc>
              </a:pPr>
            </a:p>
            <a:p>
              <a:pPr>
                <a:lnSpc>
                  <a:spcPts val="3675"/>
                </a:lnSpc>
              </a:pPr>
            </a:p>
            <a:p>
              <a:pPr>
                <a:lnSpc>
                  <a:spcPts val="3675"/>
                </a:lnSpc>
              </a:pPr>
            </a:p>
            <a:p>
              <a:pPr>
                <a:lnSpc>
                  <a:spcPts val="3675"/>
                </a:lnSpc>
              </a:pPr>
            </a:p>
            <a:p>
              <a:pPr>
                <a:lnSpc>
                  <a:spcPts val="3675"/>
                </a:lnSpc>
              </a:pPr>
            </a:p>
            <a:p>
              <a:pPr>
                <a:lnSpc>
                  <a:spcPts val="3675"/>
                </a:lnSpc>
              </a:pPr>
            </a:p>
            <a:p>
              <a:pPr marL="566738" indent="-283369" lvl="1">
                <a:lnSpc>
                  <a:spcPts val="3675"/>
                </a:lnSpc>
                <a:buFont typeface="Arial"/>
                <a:buChar char="•"/>
              </a:pPr>
              <a:r>
                <a:rPr lang="en-US" sz="2625">
                  <a:solidFill>
                    <a:srgbClr val="242424"/>
                  </a:solidFill>
                  <a:latin typeface="Poppins Medium"/>
                </a:rPr>
                <a:t>Enlever les 4 premièrs mois d'activité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9354975" cy="1228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00367D"/>
                  </a:solidFill>
                  <a:latin typeface="Poppins Medium"/>
                </a:rPr>
                <a:t>Cleaning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64122" y="9569462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7000"/>
          </a:blip>
          <a:srcRect l="0" t="187" r="11677" b="4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39588" y="3108870"/>
            <a:ext cx="8098855" cy="5386627"/>
            <a:chOff x="0" y="0"/>
            <a:chExt cx="2739613" cy="182214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739613" cy="1822143"/>
            </a:xfrm>
            <a:custGeom>
              <a:avLst/>
              <a:gdLst/>
              <a:ahLst/>
              <a:cxnLst/>
              <a:rect r="r" b="b" t="t" l="l"/>
              <a:pathLst>
                <a:path h="1822143" w="2739613">
                  <a:moveTo>
                    <a:pt x="0" y="0"/>
                  </a:moveTo>
                  <a:lnTo>
                    <a:pt x="2739613" y="0"/>
                  </a:lnTo>
                  <a:lnTo>
                    <a:pt x="2739613" y="1822143"/>
                  </a:lnTo>
                  <a:lnTo>
                    <a:pt x="0" y="1822143"/>
                  </a:lnTo>
                  <a:close/>
                </a:path>
              </a:pathLst>
            </a:custGeom>
            <a:solidFill>
              <a:srgbClr val="00367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08241" y="4573486"/>
            <a:ext cx="10222066" cy="244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Poppins Medium"/>
              </a:rPr>
              <a:t>Feature </a:t>
            </a:r>
          </a:p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 Medium"/>
              </a:rPr>
              <a:t>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4122" y="9569462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67D"/>
                </a:solidFill>
                <a:latin typeface="Open Sans Light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6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313218" y="0"/>
            <a:ext cx="3974782" cy="396842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5757" y="4151597"/>
            <a:ext cx="6413265" cy="46091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962296" y="4151597"/>
            <a:ext cx="5935766" cy="46091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92055" y="533790"/>
            <a:ext cx="10222066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 Medium"/>
              </a:rPr>
              <a:t>RFM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45757" y="3510354"/>
            <a:ext cx="6010279" cy="1282530"/>
            <a:chOff x="0" y="0"/>
            <a:chExt cx="8013705" cy="171004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8013705" cy="419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Recency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4362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92055" y="1984211"/>
            <a:ext cx="6010279" cy="1282530"/>
            <a:chOff x="0" y="0"/>
            <a:chExt cx="8013705" cy="17100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8013705" cy="419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Recency, Frequency, Monetary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4362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62296" y="3510354"/>
            <a:ext cx="6010279" cy="1282485"/>
            <a:chOff x="0" y="0"/>
            <a:chExt cx="8013705" cy="170998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Frequency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5400000">
            <a:off x="5638076" y="6346704"/>
            <a:ext cx="659476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264122" y="9569462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6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313218" y="0"/>
            <a:ext cx="3974782" cy="396842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 rot="5400000">
            <a:off x="6200144" y="6540311"/>
            <a:ext cx="659476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5901" y="3639997"/>
            <a:ext cx="3638898" cy="271392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14799" y="6175484"/>
            <a:ext cx="4991920" cy="34422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55374" y="4580475"/>
            <a:ext cx="6369802" cy="420374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92055" y="533790"/>
            <a:ext cx="10222066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 Medium"/>
              </a:rPr>
              <a:t>RFM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869111"/>
            <a:ext cx="6010279" cy="1282530"/>
            <a:chOff x="0" y="0"/>
            <a:chExt cx="8013705" cy="171004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8013705" cy="419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Monetary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4362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92055" y="1984211"/>
            <a:ext cx="6010279" cy="1282530"/>
            <a:chOff x="0" y="0"/>
            <a:chExt cx="8013705" cy="171004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8013705" cy="419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Recency, Frequency, Monetary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4362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90330" y="3145294"/>
            <a:ext cx="6010279" cy="1282485"/>
            <a:chOff x="0" y="0"/>
            <a:chExt cx="8013705" cy="170998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Prix et frais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64122" y="9569462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6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313218" y="0"/>
            <a:ext cx="3974782" cy="396842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 rot="5400000">
            <a:off x="4166922" y="6306949"/>
            <a:ext cx="659476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3738" y="2870501"/>
            <a:ext cx="4217554" cy="329115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3738" y="6971448"/>
            <a:ext cx="3943468" cy="300888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49434" y="3678521"/>
            <a:ext cx="6423285" cy="416808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92055" y="533790"/>
            <a:ext cx="10222066" cy="1228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 Medium"/>
              </a:rPr>
              <a:t>Behavior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3738" y="2392136"/>
            <a:ext cx="6010279" cy="1282485"/>
            <a:chOff x="0" y="0"/>
            <a:chExt cx="8013705" cy="170998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Nombre de produits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92055" y="2832401"/>
            <a:ext cx="6010279" cy="3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5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813738" y="6564124"/>
            <a:ext cx="6010279" cy="1282485"/>
            <a:chOff x="0" y="0"/>
            <a:chExt cx="8013705" cy="170998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Nombre de catégories achétées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477703" y="2685937"/>
            <a:ext cx="6010279" cy="1282485"/>
            <a:chOff x="0" y="0"/>
            <a:chExt cx="8013705" cy="170998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Type de payment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4122" y="9569462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6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313218" y="0"/>
            <a:ext cx="3974782" cy="3968422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3738" y="3196199"/>
            <a:ext cx="4367548" cy="44537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747342" y="3511789"/>
            <a:ext cx="5661517" cy="38226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59426" y="5745974"/>
            <a:ext cx="5019677" cy="380803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92055" y="533790"/>
            <a:ext cx="10222066" cy="1228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 Medium"/>
              </a:rPr>
              <a:t>Satisfaction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13738" y="2392136"/>
            <a:ext cx="6010279" cy="1282485"/>
            <a:chOff x="0" y="0"/>
            <a:chExt cx="8013705" cy="17099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Moyenne note de satisfaction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92055" y="2832401"/>
            <a:ext cx="6010279" cy="3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5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5959426" y="4910073"/>
            <a:ext cx="6010279" cy="1282485"/>
            <a:chOff x="0" y="0"/>
            <a:chExt cx="8013705" cy="170998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8013705" cy="41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Nombre de commentaire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4356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747342" y="2392091"/>
            <a:ext cx="6010279" cy="1282530"/>
            <a:chOff x="0" y="0"/>
            <a:chExt cx="8013705" cy="171004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8013705" cy="419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FFFFFF"/>
                  </a:solidFill>
                  <a:latin typeface="Poppins Medium Bold"/>
                </a:rPr>
                <a:t>Longueur du commentaire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43620"/>
              <a:ext cx="8013705" cy="47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4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64122" y="9569462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DAE4tlnRCFs</dc:identifier>
  <dcterms:modified xsi:type="dcterms:W3CDTF">2011-08-01T06:04:30Z</dcterms:modified>
  <cp:revision>1</cp:revision>
  <dc:title>Segmentez des clients d'un site e-commerce</dc:title>
</cp:coreProperties>
</file>